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embeddedFontLst>
    <p:embeddedFont>
      <p:font typeface="Calibri" pitchFamily="34" charset="0"/>
      <p:regular r:id="rId20"/>
      <p:bold r:id="rId21"/>
      <p:italic r:id="rId22"/>
      <p:boldItalic r:id="rId23"/>
    </p:embeddedFont>
    <p:embeddedFont>
      <p:font typeface="Roboto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Eric Rynerson" initials="" lastIdx="3" clrIdx="0"/>
  <p:cmAuthor id="1" name="Lou Zhang" initials="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6"/>
            <a:ext cx="3045625" cy="2707359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2366963"/>
            <a:ext cx="8222100" cy="1118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3621217"/>
            <a:ext cx="8222100" cy="57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6"/>
            <a:ext cx="3045625" cy="2707359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674733"/>
            <a:ext cx="8520600" cy="27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4492300"/>
            <a:ext cx="8520600" cy="1709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6"/>
            <a:ext cx="3045625" cy="2707359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869796"/>
            <a:ext cx="8222100" cy="111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5204762"/>
            <a:ext cx="9144000" cy="1653192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546666"/>
            <a:ext cx="8520600" cy="81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639833"/>
            <a:ext cx="8520600" cy="445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46666"/>
            <a:ext cx="8520600" cy="81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639966"/>
            <a:ext cx="3999900" cy="445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639966"/>
            <a:ext cx="3999900" cy="445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546666"/>
            <a:ext cx="8520600" cy="810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954405"/>
            <a:ext cx="2808000" cy="413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6"/>
            <a:ext cx="3045625" cy="2707359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87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2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534800"/>
            <a:ext cx="4045200" cy="2085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200" cy="1692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pPr lvl="0">
                <a:spcBef>
                  <a:spcPts val="0"/>
                </a:spcBef>
                <a:buNone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5640766"/>
            <a:ext cx="5998800" cy="798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pPr lvl="0">
                <a:spcBef>
                  <a:spcPts val="0"/>
                </a:spcBef>
                <a:buNone/>
              </a:pPr>
              <a:t>‹#›</a:t>
            </a:fld>
            <a:endParaRPr lang="en-US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46666"/>
            <a:ext cx="8520600" cy="81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639833"/>
            <a:ext cx="8520600" cy="445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6201586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-US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Predicting Survey Submissions with Machine Learning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-US"/>
              <a:t>Lou Zhang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Brandon Croarkin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Key Model: CART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 dirty="0"/>
              <a:t>CART (Decision Trees)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 dirty="0"/>
              <a:t>Good for visualizing problem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 dirty="0"/>
              <a:t>But subject to </a:t>
            </a:r>
            <a:r>
              <a:rPr lang="en-US" sz="2400" dirty="0" err="1"/>
              <a:t>overfitting</a:t>
            </a:r>
            <a:endParaRPr lang="en-US" sz="2400" dirty="0"/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 dirty="0"/>
              <a:t>Alleviation with max depth of </a:t>
            </a:r>
            <a:r>
              <a:rPr lang="en-US" sz="2400" dirty="0" smtClean="0"/>
              <a:t>10 </a:t>
            </a:r>
            <a:r>
              <a:rPr lang="en-US" sz="2400" dirty="0"/>
              <a:t>and minimum leaf size of 4000 samples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 dirty="0"/>
              <a:t>Ultimately did not achieve goal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US" dirty="0"/>
              <a:t>Recall of 0.72</a:t>
            </a:r>
          </a:p>
          <a:p>
            <a:pPr marL="0" marR="0" lvl="0" indent="0" algn="l" rtl="0">
              <a:lnSpc>
                <a:spcPct val="115000"/>
              </a:lnSpc>
              <a:spcBef>
                <a:spcPts val="56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Remedies to increase recall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457200" y="13395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/>
              <a:t>Add max depth to decision tree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Max Depth of 9 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0.51 recall &gt;&gt; 0.53 recall (3.9% lift)</a:t>
            </a: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0" y="3280300"/>
            <a:ext cx="3020450" cy="30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600" y="3124200"/>
            <a:ext cx="3962400" cy="35082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Shape 168"/>
          <p:cNvCxnSpPr/>
          <p:nvPr/>
        </p:nvCxnSpPr>
        <p:spPr>
          <a:xfrm>
            <a:off x="3766050" y="4763750"/>
            <a:ext cx="6111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Remedies to increase recall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457200" y="13395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/>
              <a:t>Add minimum samples for a leaf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Min samples per leaf of 4000 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0.53 recall &gt;&gt; 0.72 recall (36% lift)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00" y="3200400"/>
            <a:ext cx="4067724" cy="355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25" y="3084787"/>
            <a:ext cx="4151525" cy="36658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Shape 177"/>
          <p:cNvCxnSpPr/>
          <p:nvPr/>
        </p:nvCxnSpPr>
        <p:spPr>
          <a:xfrm>
            <a:off x="4223250" y="4763750"/>
            <a:ext cx="6111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Remedies to increase recall (failed)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457200" y="13395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sz="2400" dirty="0"/>
              <a:t>Restrict to a maximum number of leaf nodes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-US" sz="2400" dirty="0"/>
              <a:t>Restricting Max Leaf Nodes, to any level, did not increase recall 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dirty="0"/>
              <a:t>Random splits on nodes instead of best split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dirty="0" smtClean="0"/>
              <a:t> </a:t>
            </a:r>
            <a:r>
              <a:rPr lang="en-US" sz="2400" dirty="0" smtClean="0"/>
              <a:t>       Random </a:t>
            </a:r>
            <a:r>
              <a:rPr lang="en-US" sz="2400" dirty="0"/>
              <a:t>splitting (not based on </a:t>
            </a:r>
            <a:r>
              <a:rPr lang="en-US" sz="2400" dirty="0" err="1"/>
              <a:t>Gini</a:t>
            </a:r>
            <a:r>
              <a:rPr lang="en-US" sz="2400" dirty="0"/>
              <a:t>) did not increase </a:t>
            </a:r>
            <a:r>
              <a:rPr lang="en-US" sz="2400" dirty="0" smtClean="0"/>
              <a:t>recall</a:t>
            </a:r>
            <a:endParaRPr lang="en-US" sz="2400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dirty="0"/>
              <a:t>Splits based on information gain (entropy) instead of </a:t>
            </a:r>
            <a:r>
              <a:rPr lang="en-US" sz="2400" dirty="0" err="1"/>
              <a:t>Gini</a:t>
            </a:r>
            <a:r>
              <a:rPr lang="en-US" sz="2400" dirty="0"/>
              <a:t> impurity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sz="2400" dirty="0"/>
              <a:t> </a:t>
            </a:r>
            <a:r>
              <a:rPr lang="en-US" sz="2400" dirty="0" smtClean="0"/>
              <a:t>       </a:t>
            </a:r>
            <a:r>
              <a:rPr lang="en-US" sz="2400" dirty="0" smtClean="0"/>
              <a:t>Splitting </a:t>
            </a:r>
            <a:r>
              <a:rPr lang="en-US" sz="2400" dirty="0"/>
              <a:t>on entropy did not increase recall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Insights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000" dirty="0"/>
              <a:t>Data set makes it difficult to reach our goal of 90% recall on non-participants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000" dirty="0"/>
              <a:t>Difficulty in “bucketing” participants and non-participants given our selected features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000" dirty="0"/>
              <a:t>Revealed by how many leaves our decision tree had, and how small the buckets were had relative to the amount of data</a:t>
            </a:r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4268100"/>
            <a:ext cx="4705574" cy="258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6951125" y="4913525"/>
            <a:ext cx="6706500" cy="78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There are over 200 leaves</a:t>
            </a:r>
            <a:br>
              <a:rPr lang="en-US" dirty="0"/>
            </a:br>
            <a:r>
              <a:rPr lang="en-US" dirty="0"/>
              <a:t>in just this picture!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Insights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457200" y="1297475"/>
            <a:ext cx="57138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000" dirty="0"/>
              <a:t>Most influential variables 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000" dirty="0"/>
              <a:t>Units sold may be good predictor because it reveals participants’ business conditions - more likely to take the time to submit when business is good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000" dirty="0"/>
              <a:t>Chronic late submitters (being called last time and being late for the last three periods) may have a structural issue</a:t>
            </a:r>
          </a:p>
          <a:p>
            <a:pPr marL="914400" lvl="1" indent="-381000">
              <a:spcBef>
                <a:spcPts val="0"/>
              </a:spcBef>
              <a:buSzPct val="100000"/>
            </a:pPr>
            <a:r>
              <a:rPr lang="en-US" sz="2000" dirty="0"/>
              <a:t>S&amp;P close correlation to order submission volume slightly predictive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574" y="2456774"/>
            <a:ext cx="3011075" cy="343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/>
              <a:t>Further Analysis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3810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</a:pPr>
            <a:r>
              <a:rPr lang="en-US" sz="2000" dirty="0"/>
              <a:t>Incorporate new data sets from </a:t>
            </a:r>
            <a:r>
              <a:rPr lang="en-US" sz="2000" dirty="0" err="1"/>
              <a:t>hoster</a:t>
            </a:r>
            <a:endParaRPr lang="en-US" sz="2000" dirty="0"/>
          </a:p>
          <a:p>
            <a:pPr marL="914400" marR="0" lvl="1" indent="-381000" algn="l" rtl="0">
              <a:spcBef>
                <a:spcPts val="0"/>
              </a:spcBef>
              <a:buSzPct val="100000"/>
            </a:pPr>
            <a:r>
              <a:rPr lang="en-US" sz="2000" dirty="0"/>
              <a:t>Weblogs, user behavior in submission website</a:t>
            </a:r>
          </a:p>
          <a:p>
            <a:pPr marL="914400" marR="0" lvl="1" indent="-381000" algn="l" rtl="0">
              <a:spcBef>
                <a:spcPts val="0"/>
              </a:spcBef>
              <a:buSzPct val="100000"/>
            </a:pPr>
            <a:r>
              <a:rPr lang="en-US" sz="2000" dirty="0"/>
              <a:t>Apply new features to classification model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2000" dirty="0"/>
          </a:p>
          <a:p>
            <a:pPr marL="457200" marR="0" lvl="0" indent="-381000" algn="l" rtl="0">
              <a:spcBef>
                <a:spcPts val="0"/>
              </a:spcBef>
              <a:buSzPct val="100000"/>
            </a:pPr>
            <a:r>
              <a:rPr lang="en-US" sz="2000" dirty="0"/>
              <a:t>Look into other algorithms to maximize recall for Class 2</a:t>
            </a:r>
          </a:p>
          <a:p>
            <a:pPr marL="914400" marR="0" lvl="1" indent="-381000" algn="l" rtl="0">
              <a:spcBef>
                <a:spcPts val="0"/>
              </a:spcBef>
              <a:buSzPct val="100000"/>
            </a:pPr>
            <a:r>
              <a:rPr lang="en-US" sz="2000" dirty="0"/>
              <a:t>Random Forest: reduces variance of decision trees: tune max depth, minimum number of samples per leaf</a:t>
            </a:r>
          </a:p>
          <a:p>
            <a:pPr marL="914400" marR="0" lvl="1" indent="-381000" algn="l" rtl="0">
              <a:spcBef>
                <a:spcPts val="0"/>
              </a:spcBef>
              <a:buSzPct val="100000"/>
            </a:pPr>
            <a:r>
              <a:rPr lang="en-US" sz="2000" dirty="0"/>
              <a:t>SVMs: less prone to </a:t>
            </a:r>
            <a:r>
              <a:rPr lang="en-US" sz="2000" dirty="0" err="1"/>
              <a:t>overfitting</a:t>
            </a:r>
            <a:r>
              <a:rPr lang="en-US" sz="2000" dirty="0"/>
              <a:t>, our major problem with decision trees: tune intercept scaling, weights for classes</a:t>
            </a:r>
          </a:p>
          <a:p>
            <a:pPr marL="457200" marR="0" lvl="0" indent="0" algn="l" rtl="0">
              <a:spcBef>
                <a:spcPts val="0"/>
              </a:spcBef>
              <a:buNone/>
            </a:pPr>
            <a:endParaRPr sz="2000" dirty="0"/>
          </a:p>
          <a:p>
            <a:pPr marL="457200" marR="0" lvl="0" indent="0" algn="l" rtl="0">
              <a:spcBef>
                <a:spcPts val="0"/>
              </a:spcBef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Application to Business Problem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000" dirty="0"/>
              <a:t>Even without further analysis, we can begin testing the model on new data points as they come in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000" dirty="0"/>
              <a:t>Verify recall of model after 6-month testing phase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/>
              <a:t>Model is not ready to go into a fully automated system that can reach out to problem participants, but we can still take the findings of the model to improve the efficiency of our participant outreach</a:t>
            </a:r>
          </a:p>
          <a:p>
            <a:pPr marL="914400" lvl="1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2000" dirty="0"/>
              <a:t>By using the classifications of participants created by the models, we can focus our attention on the delinquent participants (random sample of 20/mo)</a:t>
            </a:r>
          </a:p>
          <a:p>
            <a:pPr lvl="0">
              <a:spcBef>
                <a:spcPts val="0"/>
              </a:spcBef>
              <a:buNone/>
            </a:pPr>
            <a:endParaRPr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About the Problem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507250" y="14176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buSzPct val="100000"/>
            </a:pPr>
            <a:r>
              <a:rPr lang="en-US" sz="2400"/>
              <a:t>Monthly survey on manufacturing order and shipment data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Reliant on participants to submit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Generates important info for participants such as market size, market growth, and their position relative to competition</a:t>
            </a:r>
          </a:p>
          <a:p>
            <a:pPr marL="457200" lvl="0" indent="-381000">
              <a:spcBef>
                <a:spcPts val="0"/>
              </a:spcBef>
              <a:buSzPct val="100000"/>
            </a:pPr>
            <a:r>
              <a:rPr lang="en-US" sz="2400"/>
              <a:t>We need to predict who is not going to submit so we can encourage non-submitters to participate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Importance of Problem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ln w="9525" cap="flat" cmpd="sng">
            <a:solidFill>
              <a:srgbClr val="888888"/>
            </a:solidFill>
            <a:prstDash val="dot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Participation vital to survey success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Non-participation leads to chain reaction unraveling of survey, which may lead to eventually no survey at all </a:t>
            </a:r>
          </a:p>
          <a:p>
            <a:pPr marL="914400" lvl="1" indent="-381000" rtl="0">
              <a:spcBef>
                <a:spcPts val="0"/>
              </a:spcBef>
              <a:buSzPct val="100000"/>
            </a:pPr>
            <a:r>
              <a:rPr lang="en-US" sz="2400"/>
              <a:t>Predicting too many non-participants is not as big of an issue as missing non-participants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en-US"/>
              <a:t>Balance cost of overclassifying (too much manpower dedicated to reaching out) to cost of underclassifying (losing the survey and key product of the client)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64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0" rtl="0">
              <a:spcBef>
                <a:spcPts val="0"/>
              </a:spcBef>
              <a:buNone/>
            </a:pPr>
            <a:endParaRPr/>
          </a:p>
          <a:p>
            <a:pPr marL="45720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Goal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457200" y="11659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buSzPct val="100000"/>
            </a:pPr>
            <a:r>
              <a:rPr lang="en-US" sz="2400"/>
              <a:t>Goal</a:t>
            </a:r>
          </a:p>
          <a:p>
            <a:pPr marL="914400" lvl="1" indent="-381000"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lang="en-US" sz="2400">
                <a:solidFill>
                  <a:srgbClr val="000000"/>
                </a:solidFill>
              </a:rPr>
              <a:t>Achieve 90% recall on non-participants</a:t>
            </a:r>
          </a:p>
          <a:p>
            <a:pPr marL="1371600" lvl="2" indent="-228600">
              <a:spcBef>
                <a:spcPts val="0"/>
              </a:spcBef>
              <a:buClr>
                <a:srgbClr val="000000"/>
              </a:buClr>
            </a:pPr>
            <a:r>
              <a:rPr lang="en-US">
                <a:solidFill>
                  <a:srgbClr val="000000"/>
                </a:solidFill>
              </a:rPr>
              <a:t>Our “net” should capture 90% of all non-participants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00" y="2971800"/>
            <a:ext cx="5720950" cy="3645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Shape 112"/>
          <p:cNvCxnSpPr/>
          <p:nvPr/>
        </p:nvCxnSpPr>
        <p:spPr>
          <a:xfrm>
            <a:off x="855150" y="4286650"/>
            <a:ext cx="1488000" cy="0"/>
          </a:xfrm>
          <a:prstGeom prst="straightConnector1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3" name="Shape 113"/>
          <p:cNvCxnSpPr/>
          <p:nvPr/>
        </p:nvCxnSpPr>
        <p:spPr>
          <a:xfrm rot="10800000" flipH="1">
            <a:off x="1043275" y="5124650"/>
            <a:ext cx="3865200" cy="327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14" name="Shape 114"/>
          <p:cNvSpPr txBox="1"/>
          <p:nvPr/>
        </p:nvSpPr>
        <p:spPr>
          <a:xfrm>
            <a:off x="112175" y="3790675"/>
            <a:ext cx="2487300" cy="70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The 90% of non submitters...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112175" y="4790450"/>
            <a:ext cx="2487300" cy="70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Not capturing a few (10%) is OK..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Goal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16595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Goal</a:t>
            </a:r>
          </a:p>
          <a:p>
            <a:pPr marL="914400" marR="0" lvl="1" indent="-381000" algn="l" rtl="0">
              <a:lnSpc>
                <a:spcPct val="115000"/>
              </a:lnSpc>
              <a:spcBef>
                <a:spcPts val="560"/>
              </a:spcBef>
              <a:spcAft>
                <a:spcPts val="1600"/>
              </a:spcAft>
              <a:buClr>
                <a:srgbClr val="000000"/>
              </a:buClr>
              <a:buSzPct val="100000"/>
              <a:buFont typeface="Arial"/>
            </a:pPr>
            <a:r>
              <a:rPr lang="en-US" sz="2400">
                <a:solidFill>
                  <a:srgbClr val="000000"/>
                </a:solidFill>
              </a:rPr>
              <a:t>Ignore recall and precision on participants and precision on non-participants</a:t>
            </a:r>
          </a:p>
          <a:p>
            <a:pPr marL="1371600" marR="0" lvl="2" indent="-381000" algn="l" rtl="0">
              <a:lnSpc>
                <a:spcPct val="115000"/>
              </a:lnSpc>
              <a:spcBef>
                <a:spcPts val="560"/>
              </a:spcBef>
              <a:spcAft>
                <a:spcPts val="1600"/>
              </a:spcAft>
              <a:buClr>
                <a:srgbClr val="000000"/>
              </a:buClr>
              <a:buSzPct val="100000"/>
            </a:pPr>
            <a:r>
              <a:rPr lang="en-US">
                <a:solidFill>
                  <a:srgbClr val="000000"/>
                </a:solidFill>
              </a:rPr>
              <a:t>No action on submitters and mis-predicting a few non-submitters is ok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600" y="4038600"/>
            <a:ext cx="4663647" cy="28193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Shape 123"/>
          <p:cNvCxnSpPr/>
          <p:nvPr/>
        </p:nvCxnSpPr>
        <p:spPr>
          <a:xfrm>
            <a:off x="1276375" y="5044500"/>
            <a:ext cx="1488000" cy="0"/>
          </a:xfrm>
          <a:prstGeom prst="straightConnector1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4" name="Shape 124"/>
          <p:cNvSpPr txBox="1"/>
          <p:nvPr/>
        </p:nvSpPr>
        <p:spPr>
          <a:xfrm>
            <a:off x="533400" y="4343400"/>
            <a:ext cx="2162400" cy="70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Capturing and contacting a few submitters in our net is ok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EDA Discoveries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S&amp;P 500 and Industrial Production are two external key features that may be predictive of survey order volume - data released prior to survey period</a:t>
            </a:r>
          </a:p>
          <a:p>
            <a:pPr marL="0" lvl="0" indent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5475" y="3207487"/>
            <a:ext cx="5153025" cy="34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EDA Discoveries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/>
              <a:t>Data from prior to April 2006 needed to be excluded - inconsistencies in reporting structure led to different ways of tracking late submitters</a:t>
            </a:r>
          </a:p>
          <a:p>
            <a:pPr marL="0" lvl="0" indent="0" rt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8350" y="3018050"/>
            <a:ext cx="5577149" cy="373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EDA Discoveries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515425" y="1262525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-US" sz="2400" dirty="0"/>
              <a:t>Vast majority of participants submit on time or nearly on time - non-submission is not rampant</a:t>
            </a:r>
          </a:p>
          <a:p>
            <a:pPr marL="914400" lvl="1" indent="-381000">
              <a:spcBef>
                <a:spcPts val="0"/>
              </a:spcBef>
            </a:pPr>
            <a:r>
              <a:rPr lang="en-US" sz="2400" dirty="0"/>
              <a:t>Historically 85% do not need to have personal contact </a:t>
            </a:r>
            <a:r>
              <a:rPr lang="en-US" sz="2400" dirty="0" smtClean="0"/>
              <a:t>to </a:t>
            </a:r>
            <a:r>
              <a:rPr lang="en-US" sz="2400" dirty="0"/>
              <a:t>submit - influenced the models we chose to be best for skewed </a:t>
            </a:r>
            <a:r>
              <a:rPr lang="en-US" sz="2400" dirty="0" smtClean="0"/>
              <a:t>classes (</a:t>
            </a:r>
            <a:r>
              <a:rPr lang="en-US" sz="2400" dirty="0" err="1" smtClean="0"/>
              <a:t>IsCall</a:t>
            </a:r>
            <a:r>
              <a:rPr lang="en-US" sz="2400" dirty="0" smtClean="0"/>
              <a:t> means we have to call them – 0 for don’t have to call, 1 for have to call) </a:t>
            </a:r>
            <a:endParaRPr lang="en-US" sz="2400" dirty="0"/>
          </a:p>
          <a:p>
            <a:pPr marL="0" lvl="0" indent="0" rtl="0">
              <a:spcBef>
                <a:spcPts val="0"/>
              </a:spcBef>
              <a:buNone/>
            </a:pPr>
            <a:endParaRPr sz="2400" dirty="0"/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3400" y="4114801"/>
            <a:ext cx="3687500" cy="274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3600" y="4648200"/>
            <a:ext cx="1526475" cy="95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Approach and Results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457200" y="1279825"/>
            <a:ext cx="8229600" cy="452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</a:pPr>
            <a:r>
              <a:rPr lang="en-US" sz="1800" dirty="0"/>
              <a:t>Implemented ML models most relevant to business case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-US" sz="1800" dirty="0"/>
              <a:t>Tried several models at first - CART was clear early winner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  <a:p>
            <a:pPr marL="914400" lvl="1" indent="-342900" rtl="0">
              <a:spcBef>
                <a:spcPts val="0"/>
              </a:spcBef>
              <a:buSzPct val="100000"/>
              <a:buNone/>
            </a:pPr>
            <a:r>
              <a:rPr lang="en-US" sz="1800" dirty="0" smtClean="0"/>
              <a:t>But</a:t>
            </a:r>
            <a:r>
              <a:rPr lang="en-US" sz="1800" dirty="0"/>
              <a:t>, goal of 90% recall on Class 2 was not reached, so tuning was required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 dirty="0"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2438400"/>
            <a:ext cx="4591623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795</Words>
  <Application>Microsoft Office PowerPoint</Application>
  <PresentationFormat>On-screen Show (4:3)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Roboto</vt:lpstr>
      <vt:lpstr>geometric</vt:lpstr>
      <vt:lpstr>Predicting Survey Submissions with Machine Learning</vt:lpstr>
      <vt:lpstr>About the Problem</vt:lpstr>
      <vt:lpstr>Importance of Problem</vt:lpstr>
      <vt:lpstr>Goal</vt:lpstr>
      <vt:lpstr>Goal</vt:lpstr>
      <vt:lpstr>EDA Discoveries</vt:lpstr>
      <vt:lpstr>EDA Discoveries</vt:lpstr>
      <vt:lpstr>EDA Discoveries</vt:lpstr>
      <vt:lpstr>Approach and Results</vt:lpstr>
      <vt:lpstr>Key Model: CART</vt:lpstr>
      <vt:lpstr>Remedies to increase recall</vt:lpstr>
      <vt:lpstr>Remedies to increase recall</vt:lpstr>
      <vt:lpstr>Remedies to increase recall (failed)</vt:lpstr>
      <vt:lpstr>Insights</vt:lpstr>
      <vt:lpstr>Insights</vt:lpstr>
      <vt:lpstr>Further Analysis</vt:lpstr>
      <vt:lpstr>Application to Business Problem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Survey Submissions with Machine Learning</dc:title>
  <dc:creator>Lou</dc:creator>
  <cp:lastModifiedBy>Lou</cp:lastModifiedBy>
  <cp:revision>2</cp:revision>
  <dcterms:modified xsi:type="dcterms:W3CDTF">2016-08-28T15:12:23Z</dcterms:modified>
</cp:coreProperties>
</file>